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176" r:id="rId1"/>
  </p:sldMasterIdLst>
  <p:notesMasterIdLst>
    <p:notesMasterId r:id="rId14"/>
  </p:notesMasterIdLst>
  <p:handoutMasterIdLst>
    <p:handoutMasterId r:id="rId15"/>
  </p:handoutMasterIdLst>
  <p:sldIdLst>
    <p:sldId id="256" r:id="rId2"/>
    <p:sldId id="258" r:id="rId3"/>
    <p:sldId id="261" r:id="rId4"/>
    <p:sldId id="262" r:id="rId5"/>
    <p:sldId id="263" r:id="rId6"/>
    <p:sldId id="264" r:id="rId7"/>
    <p:sldId id="266" r:id="rId8"/>
    <p:sldId id="265" r:id="rId9"/>
    <p:sldId id="268" r:id="rId10"/>
    <p:sldId id="267" r:id="rId11"/>
    <p:sldId id="269" r:id="rId12"/>
    <p:sldId id="257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B818F"/>
    <a:srgbClr val="4E6E7A"/>
    <a:srgbClr val="7B9E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B731DB6-A493-D709-7C69-39AFA8AB33C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it-IT"/>
              <a:t>Data Mining Project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4ECCCC1-564F-42E5-765C-C9A76875878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ACB764-CA57-408F-BEEA-A6895F795F51}" type="datetimeFigureOut">
              <a:rPr lang="it-IT" smtClean="0"/>
              <a:t>12/07/2023</a:t>
            </a:fld>
            <a:endParaRPr lang="it-I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768704-64B5-7254-4AF5-61F8D771DFA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894824-CE0E-9DB1-7E0F-2F802C4D606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6F5C7C-A4EB-4206-BC32-367DBC1180CB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85551970"/>
      </p:ext>
    </p:extLst>
  </p:cSld>
  <p:clrMap bg1="lt1" tx1="dk1" bg2="lt2" tx2="dk2" accent1="accent1" accent2="accent2" accent3="accent3" accent4="accent4" accent5="accent5" accent6="accent6" hlink="hlink" folHlink="folHlink"/>
  <p:hf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it-IT"/>
              <a:t>Data Mining Project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239387-8979-42D2-8A1A-5CE7B2886001}" type="datetimeFigureOut">
              <a:rPr lang="it-IT" smtClean="0"/>
              <a:t>12/07/2023</a:t>
            </a:fld>
            <a:endParaRPr lang="it-I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22FFC2-5157-4BFE-ABBE-96834F3C173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60634308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1"/>
            <a:ext cx="12192000" cy="45720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FC3BBB79-8405-45D8-A794-187EB271BD44}" type="datetime1">
              <a:rPr lang="en-US" smtClean="0"/>
              <a:t>7/12/2023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43585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DA732-DE7A-4330-B35E-DF4D3CCF3A8D}" type="datetime1">
              <a:rPr lang="en-US" smtClean="0"/>
              <a:t>7/12/2023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833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0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5E5BAD-DA39-4CEC-8D0B-F063DB0ABC72}" type="datetime1">
              <a:rPr lang="en-US" smtClean="0"/>
              <a:t>7/12/2023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54657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400AB-BDE0-4BC7-92E9-350004EE8F8C}" type="datetime1">
              <a:rPr lang="en-US" smtClean="0"/>
              <a:t>7/12/2023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7536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1"/>
            <a:ext cx="12192000" cy="457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FE05A-CB70-454A-A595-12D94ACB67E5}" type="datetime1">
              <a:rPr lang="en-US" smtClean="0"/>
              <a:t>7/12/2023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19701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8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D56F42-BC9E-485C-94E9-C28F9A7195B7}" type="datetime1">
              <a:rPr lang="en-US" smtClean="0"/>
              <a:t>7/12/2023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5293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2">
                    <a:lumMod val="75000"/>
                  </a:schemeClr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 lIns="45720" rIns="4572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89320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89320" y="2967788"/>
            <a:ext cx="4754880" cy="3341572"/>
          </a:xfrm>
        </p:spPr>
        <p:txBody>
          <a:bodyPr lIns="45720" rIns="4572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41E93F-E2D5-4C97-9139-1851DF3DD04A}" type="datetime1">
              <a:rPr lang="en-US" smtClean="0"/>
              <a:t>7/12/2023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3772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D79CB-9E8B-4DC7-81FE-B732040CCCFF}" type="datetime1">
              <a:rPr lang="en-US" smtClean="0"/>
              <a:t>7/12/2023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3113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043D6B-CE86-4796-8E81-5FC84D64D32C}" type="datetime1">
              <a:rPr lang="en-US" smtClean="0"/>
              <a:t>7/12/2023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6757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0C1C8F-16E3-4E7B-8740-8393496432EA}" type="datetime1">
              <a:rPr lang="en-US" smtClean="0"/>
              <a:t>7/12/2023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0942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2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82BADC-2389-4694-B07A-3EBF8B19495C}" type="datetime1">
              <a:rPr lang="en-US" smtClean="0"/>
              <a:t>7/12/2023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05009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1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8" y="6470704"/>
            <a:ext cx="2154142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defRPr>
            </a:lvl1pPr>
          </a:lstStyle>
          <a:p>
            <a:fld id="{0280DF5C-6E08-4250-B8F0-C3C48B3399B8}" type="datetime1">
              <a:rPr lang="en-US" smtClean="0"/>
              <a:t>7/12/2023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8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4" y="6470704"/>
            <a:ext cx="973666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defRPr>
            </a:lvl1pPr>
          </a:lstStyle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03488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77" r:id="rId1"/>
    <p:sldLayoutId id="2147484178" r:id="rId2"/>
    <p:sldLayoutId id="2147484179" r:id="rId3"/>
    <p:sldLayoutId id="2147484180" r:id="rId4"/>
    <p:sldLayoutId id="2147484181" r:id="rId5"/>
    <p:sldLayoutId id="2147484182" r:id="rId6"/>
    <p:sldLayoutId id="2147484183" r:id="rId7"/>
    <p:sldLayoutId id="2147484184" r:id="rId8"/>
    <p:sldLayoutId id="2147484185" r:id="rId9"/>
    <p:sldLayoutId id="2147484186" r:id="rId10"/>
    <p:sldLayoutId id="2147484187" r:id="rId11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0000"/>
              <a:lumOff val="10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2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jp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n abstract genetic concept">
            <a:extLst>
              <a:ext uri="{FF2B5EF4-FFF2-40B4-BE49-F238E27FC236}">
                <a16:creationId xmlns:a16="http://schemas.microsoft.com/office/drawing/2014/main" id="{96C62696-9D66-3C89-24AE-C7C1545675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613" b="18137"/>
          <a:stretch/>
        </p:blipFill>
        <p:spPr>
          <a:xfrm>
            <a:off x="0" y="7085"/>
            <a:ext cx="1219200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DB02151-338B-C0CD-9E9D-FE3FA2EBAA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81544" y="1369544"/>
            <a:ext cx="7281799" cy="2964913"/>
          </a:xfrm>
        </p:spPr>
        <p:txBody>
          <a:bodyPr anchor="t">
            <a:noAutofit/>
          </a:bodyPr>
          <a:lstStyle/>
          <a:p>
            <a:pPr algn="r"/>
            <a:r>
              <a:rPr lang="it-IT" sz="6000" b="1" dirty="0"/>
              <a:t>Data mining project: fibrosis liver staging classification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D56913-0179-7AFD-4164-C5EC34690A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34224" y="5121140"/>
            <a:ext cx="6755883" cy="1018931"/>
          </a:xfrm>
        </p:spPr>
        <p:txBody>
          <a:bodyPr>
            <a:normAutofit fontScale="47500" lnSpcReduction="20000"/>
          </a:bodyPr>
          <a:lstStyle/>
          <a:p>
            <a:pPr algn="just"/>
            <a:r>
              <a:rPr lang="it-IT" sz="5100" b="1" dirty="0">
                <a:solidFill>
                  <a:srgbClr val="FFFFFF"/>
                </a:solidFill>
              </a:rPr>
              <a:t>A cura di Diego Miccoli studente di informatica </a:t>
            </a:r>
          </a:p>
          <a:p>
            <a:pPr algn="ctr"/>
            <a:r>
              <a:rPr lang="it-IT" sz="5100" b="1" dirty="0">
                <a:solidFill>
                  <a:srgbClr val="FFFFFF"/>
                </a:solidFill>
              </a:rPr>
              <a:t>Matricola 738735 </a:t>
            </a:r>
          </a:p>
          <a:p>
            <a:pPr algn="just"/>
            <a:endParaRPr lang="it-IT" sz="2000" b="1" dirty="0">
              <a:solidFill>
                <a:srgbClr val="FFFFFF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38928B-F5C3-1D5A-E8D3-E91B3895E0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24128" y="6260123"/>
            <a:ext cx="2154142" cy="484901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E873132F-0CB6-404E-BCC9-7985C26E5D30}" type="datetime1">
              <a:rPr lang="en-US" sz="1600" b="1" smtClean="0">
                <a:solidFill>
                  <a:srgbClr val="FFFFFF"/>
                </a:solidFill>
              </a:rPr>
              <a:t>7/12/2023</a:t>
            </a:fld>
            <a:endParaRPr lang="it-IT" sz="1600" b="1" dirty="0">
              <a:solidFill>
                <a:srgbClr val="FFFFFF"/>
              </a:solidFill>
            </a:endParaRPr>
          </a:p>
        </p:txBody>
      </p:sp>
      <p:pic>
        <p:nvPicPr>
          <p:cNvPr id="9" name="Picture 8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3AF5A328-0EEE-343F-73B9-3AB16CA4D7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085"/>
            <a:ext cx="4840156" cy="975760"/>
          </a:xfrm>
          <a:prstGeom prst="rect">
            <a:avLst/>
          </a:prstGeom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4B7FBEC2-A737-4E42-C5C5-715A83DA1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37334" y="6260123"/>
            <a:ext cx="973666" cy="484901"/>
          </a:xfrm>
        </p:spPr>
        <p:txBody>
          <a:bodyPr/>
          <a:lstStyle/>
          <a:p>
            <a:fld id="{4BA915EE-10CB-4CF1-8569-6154455DA573}" type="slidenum">
              <a:rPr lang="en-US" sz="1600" b="1" smtClean="0">
                <a:solidFill>
                  <a:schemeClr val="bg1"/>
                </a:solidFill>
              </a:rPr>
              <a:t>1</a:t>
            </a:fld>
            <a:endParaRPr lang="en-US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60214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44F67F2-3D49-7313-BDEB-3F9926023E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6200" y="-117059"/>
            <a:ext cx="12396020" cy="7092117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EE66BD6-EE48-3E0D-FC4C-1491D2BDF6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043D6B-CE86-4796-8E81-5FC84D64D32C}" type="datetime1">
              <a:rPr lang="en-US" sz="1600" b="1" smtClean="0">
                <a:solidFill>
                  <a:schemeClr val="bg1"/>
                </a:solidFill>
              </a:rPr>
              <a:t>7/12/2023</a:t>
            </a:fld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85382B2-1F4F-AF0F-31C8-D60663B95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z="1600" b="1" smtClean="0">
                <a:solidFill>
                  <a:schemeClr val="bg1"/>
                </a:solidFill>
              </a:rPr>
              <a:t>10</a:t>
            </a:fld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195759-6021-A1EC-464D-0D50A73229AA}"/>
              </a:ext>
            </a:extLst>
          </p:cNvPr>
          <p:cNvSpPr txBox="1"/>
          <p:nvPr/>
        </p:nvSpPr>
        <p:spPr>
          <a:xfrm>
            <a:off x="904567" y="491613"/>
            <a:ext cx="55847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>
                <a:solidFill>
                  <a:schemeClr val="bg1"/>
                </a:solidFill>
              </a:rPr>
              <a:t>Results achived up to now</a:t>
            </a:r>
          </a:p>
        </p:txBody>
      </p:sp>
    </p:spTree>
    <p:extLst>
      <p:ext uri="{BB962C8B-B14F-4D97-AF65-F5344CB8AC3E}">
        <p14:creationId xmlns:p14="http://schemas.microsoft.com/office/powerpoint/2010/main" val="247612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3FFA699-660B-47AD-B081-79EE384A1A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043D6B-CE86-4796-8E81-5FC84D64D32C}" type="datetime1">
              <a:rPr lang="en-US" smtClean="0"/>
              <a:t>7/12/2023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339E1FC-75C7-4904-E25A-E582E738C8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1696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A9B65-76E5-8D33-F3CB-63A05D5792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10329671" cy="1499616"/>
          </a:xfrm>
        </p:spPr>
        <p:txBody>
          <a:bodyPr>
            <a:normAutofit/>
          </a:bodyPr>
          <a:lstStyle/>
          <a:p>
            <a:endParaRPr lang="it-IT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F28FC3-0BE3-8D9B-C90E-AE195BD215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9" y="2286000"/>
            <a:ext cx="10329671" cy="3862971"/>
          </a:xfrm>
        </p:spPr>
        <p:txBody>
          <a:bodyPr>
            <a:normAutofit/>
          </a:bodyPr>
          <a:lstStyle/>
          <a:p>
            <a:endParaRPr lang="it-IT" dirty="0">
              <a:solidFill>
                <a:srgbClr val="FFFFFF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F4FEF6-DE41-8E3F-EFDA-4950D22AAF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EDFD0-C2DB-4325-AD99-41DEE7E142F2}" type="datetime1">
              <a:rPr lang="en-US" smtClean="0"/>
              <a:t>7/12/2023</a:t>
            </a:fld>
            <a:endParaRPr lang="en-US"/>
          </a:p>
        </p:txBody>
      </p:sp>
      <p:pic>
        <p:nvPicPr>
          <p:cNvPr id="6" name="Picture 5" descr="A blue text on a white background&#10;&#10;Description automatically generated">
            <a:extLst>
              <a:ext uri="{FF2B5EF4-FFF2-40B4-BE49-F238E27FC236}">
                <a16:creationId xmlns:a16="http://schemas.microsoft.com/office/drawing/2014/main" id="{5B5BB937-1F89-6EA0-1736-674EAD30DF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2331"/>
            <a:ext cx="3136490" cy="1043863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95258B-DC1A-C405-1B7E-007371525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7418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23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C29051AC-6DC6-3335-C28E-1231154A81E1}"/>
              </a:ext>
            </a:extLst>
          </p:cNvPr>
          <p:cNvGrpSpPr/>
          <p:nvPr/>
        </p:nvGrpSpPr>
        <p:grpSpPr>
          <a:xfrm>
            <a:off x="0" y="0"/>
            <a:ext cx="12192000" cy="6952611"/>
            <a:chOff x="-221227" y="0"/>
            <a:chExt cx="12413227" cy="6858000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753A6D67-1A1F-A93E-DEC9-3DE997E2C0BB}"/>
                </a:ext>
              </a:extLst>
            </p:cNvPr>
            <p:cNvGrpSpPr/>
            <p:nvPr/>
          </p:nvGrpSpPr>
          <p:grpSpPr>
            <a:xfrm>
              <a:off x="-221227" y="0"/>
              <a:ext cx="12413227" cy="6858000"/>
              <a:chOff x="-221227" y="0"/>
              <a:chExt cx="12413227" cy="6858000"/>
            </a:xfrm>
          </p:grpSpPr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45F3339A-CD6A-0CE8-9C37-AC000EB8F150}"/>
                  </a:ext>
                </a:extLst>
              </p:cNvPr>
              <p:cNvGrpSpPr/>
              <p:nvPr/>
            </p:nvGrpSpPr>
            <p:grpSpPr>
              <a:xfrm>
                <a:off x="-221227" y="0"/>
                <a:ext cx="12413227" cy="6858000"/>
                <a:chOff x="-221227" y="75821"/>
                <a:chExt cx="12413227" cy="6858000"/>
              </a:xfrm>
            </p:grpSpPr>
            <p:pic>
              <p:nvPicPr>
                <p:cNvPr id="4" name="Picture 3" descr="A blue and white background with lines and dots&#10;&#10;Description automatically generated">
                  <a:extLst>
                    <a:ext uri="{FF2B5EF4-FFF2-40B4-BE49-F238E27FC236}">
                      <a16:creationId xmlns:a16="http://schemas.microsoft.com/office/drawing/2014/main" id="{E3985ED4-E2C2-F8FD-BFC2-E2DFE0DE0B7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t="9091" r="9091"/>
                <a:stretch/>
              </p:blipFill>
              <p:spPr>
                <a:xfrm>
                  <a:off x="-196977" y="75822"/>
                  <a:ext cx="12388977" cy="6857999"/>
                </a:xfrm>
                <a:prstGeom prst="rect">
                  <a:avLst/>
                </a:prstGeom>
                <a:ln>
                  <a:solidFill>
                    <a:srgbClr val="0070C0"/>
                  </a:solidFill>
                </a:ln>
                <a:effectLst>
                  <a:glow rad="127000">
                    <a:schemeClr val="accent2">
                      <a:lumMod val="75000"/>
                    </a:schemeClr>
                  </a:glow>
                </a:effectLst>
                <a:scene3d>
                  <a:camera prst="orthographicFront"/>
                  <a:lightRig rig="threePt" dir="t"/>
                </a:scene3d>
                <a:sp3d>
                  <a:bevelT w="152400" h="50800" prst="softRound"/>
                </a:sp3d>
              </p:spPr>
            </p:pic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1D0AD23B-E970-5160-5F86-92F27180B6A3}"/>
                    </a:ext>
                  </a:extLst>
                </p:cNvPr>
                <p:cNvSpPr/>
                <p:nvPr/>
              </p:nvSpPr>
              <p:spPr>
                <a:xfrm>
                  <a:off x="-221227" y="75821"/>
                  <a:ext cx="7413524" cy="6858000"/>
                </a:xfrm>
                <a:prstGeom prst="rect">
                  <a:avLst/>
                </a:prstGeom>
                <a:solidFill>
                  <a:srgbClr val="5B818F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</p:grpSp>
          <p:pic>
            <p:nvPicPr>
              <p:cNvPr id="14" name="Picture 13" descr="A blue and white emblem with a lighthouse and a shield&#10;&#10;Description automatically generated">
                <a:extLst>
                  <a:ext uri="{FF2B5EF4-FFF2-40B4-BE49-F238E27FC236}">
                    <a16:creationId xmlns:a16="http://schemas.microsoft.com/office/drawing/2014/main" id="{B1280C6B-FD35-2875-0348-AD8AA7CD39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469288" y="744026"/>
                <a:ext cx="1341712" cy="1341712"/>
              </a:xfrm>
              <a:prstGeom prst="rect">
                <a:avLst/>
              </a:prstGeom>
            </p:spPr>
          </p:pic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589F91B-09BE-5DF8-235F-4137AB7A7591}"/>
                </a:ext>
              </a:extLst>
            </p:cNvPr>
            <p:cNvSpPr txBox="1"/>
            <p:nvPr/>
          </p:nvSpPr>
          <p:spPr>
            <a:xfrm>
              <a:off x="7368595" y="266864"/>
              <a:ext cx="45922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400" b="1" dirty="0">
                  <a:solidFill>
                    <a:schemeClr val="bg1"/>
                  </a:solidFill>
                </a:rPr>
                <a:t>Data Mining Project fibrosis liver staging classification</a:t>
              </a:r>
            </a:p>
          </p:txBody>
        </p: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A138B524-FDAC-40F5-3652-4EB15546DD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975" y="420753"/>
            <a:ext cx="7047587" cy="173751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7C3F5D7-C8AF-78F4-AB32-9542E96900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9345" y="2642251"/>
            <a:ext cx="6242845" cy="2810500"/>
          </a:xfrm>
          <a:prstGeom prst="rect">
            <a:avLst/>
          </a:prstGeom>
        </p:spPr>
      </p:pic>
      <p:sp>
        <p:nvSpPr>
          <p:cNvPr id="23" name="Date Placeholder 22">
            <a:extLst>
              <a:ext uri="{FF2B5EF4-FFF2-40B4-BE49-F238E27FC236}">
                <a16:creationId xmlns:a16="http://schemas.microsoft.com/office/drawing/2014/main" id="{48A63CCC-FEE6-EEBB-3A89-7F5AFF226D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24128" y="6341806"/>
            <a:ext cx="2154142" cy="403218"/>
          </a:xfrm>
        </p:spPr>
        <p:txBody>
          <a:bodyPr/>
          <a:lstStyle/>
          <a:p>
            <a:fld id="{F7EFCAE9-97C2-40D6-AF08-A76BFBB3FFBF}" type="datetime1">
              <a:rPr lang="en-US" sz="1600" b="1" smtClean="0">
                <a:solidFill>
                  <a:schemeClr val="bg1"/>
                </a:solidFill>
              </a:rPr>
              <a:t>7/12/2023</a:t>
            </a:fld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E819A6E7-AEE1-5164-B734-A052DB8D7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z="1600" b="1" smtClean="0">
                <a:solidFill>
                  <a:schemeClr val="bg1"/>
                </a:solidFill>
              </a:rPr>
              <a:t>2</a:t>
            </a:fld>
            <a:endParaRPr lang="en-US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88193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9424CFDA-4635-09F6-7D6E-FDC306579F55}"/>
              </a:ext>
            </a:extLst>
          </p:cNvPr>
          <p:cNvGrpSpPr/>
          <p:nvPr/>
        </p:nvGrpSpPr>
        <p:grpSpPr>
          <a:xfrm>
            <a:off x="0" y="0"/>
            <a:ext cx="12192000" cy="6858002"/>
            <a:chOff x="0" y="-2"/>
            <a:chExt cx="12192000" cy="6858002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50CA6562-FBE3-3488-C7E3-A6C9612AC701}"/>
                </a:ext>
              </a:extLst>
            </p:cNvPr>
            <p:cNvGrpSpPr/>
            <p:nvPr/>
          </p:nvGrpSpPr>
          <p:grpSpPr>
            <a:xfrm>
              <a:off x="0" y="-2"/>
              <a:ext cx="12192000" cy="6858002"/>
              <a:chOff x="0" y="-2"/>
              <a:chExt cx="12192000" cy="6858002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57C42840-56A3-1759-ED07-C3C673F3D014}"/>
                  </a:ext>
                </a:extLst>
              </p:cNvPr>
              <p:cNvGrpSpPr/>
              <p:nvPr/>
            </p:nvGrpSpPr>
            <p:grpSpPr>
              <a:xfrm>
                <a:off x="0" y="-2"/>
                <a:ext cx="12192000" cy="6858002"/>
                <a:chOff x="0" y="-2"/>
                <a:chExt cx="12192000" cy="6858002"/>
              </a:xfrm>
            </p:grpSpPr>
            <p:pic>
              <p:nvPicPr>
                <p:cNvPr id="4" name="Picture 3">
                  <a:extLst>
                    <a:ext uri="{FF2B5EF4-FFF2-40B4-BE49-F238E27FC236}">
                      <a16:creationId xmlns:a16="http://schemas.microsoft.com/office/drawing/2014/main" id="{39E029CD-CA1E-DCA0-1512-D37C39AA285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0" y="1"/>
                  <a:ext cx="12192000" cy="6857999"/>
                </a:xfrm>
                <a:prstGeom prst="rect">
                  <a:avLst/>
                </a:prstGeom>
              </p:spPr>
            </p:pic>
            <p:pic>
              <p:nvPicPr>
                <p:cNvPr id="6" name="Picture 5">
                  <a:extLst>
                    <a:ext uri="{FF2B5EF4-FFF2-40B4-BE49-F238E27FC236}">
                      <a16:creationId xmlns:a16="http://schemas.microsoft.com/office/drawing/2014/main" id="{CCF59760-69C7-C830-AE8F-8F9511C964C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0" y="-2"/>
                  <a:ext cx="7235282" cy="6858001"/>
                </a:xfrm>
                <a:prstGeom prst="rect">
                  <a:avLst/>
                </a:prstGeom>
              </p:spPr>
            </p:pic>
          </p:grpSp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56675302-E544-6B2B-9CE6-D6FBCBB71C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591671" y="112977"/>
                <a:ext cx="4267570" cy="377985"/>
              </a:xfrm>
              <a:prstGeom prst="rect">
                <a:avLst/>
              </a:prstGeom>
            </p:spPr>
          </p:pic>
        </p:grp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AC4B857-53E7-26B9-1CCF-539016C13D4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469764" y="703440"/>
              <a:ext cx="1341236" cy="1341236"/>
            </a:xfrm>
            <a:prstGeom prst="rect">
              <a:avLst/>
            </a:prstGeom>
          </p:spPr>
        </p:pic>
      </p:grp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58113EF-784B-7EE4-BD5C-5056B9C54C3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24128" y="6154994"/>
            <a:ext cx="2154142" cy="590030"/>
          </a:xfrm>
        </p:spPr>
        <p:txBody>
          <a:bodyPr/>
          <a:lstStyle/>
          <a:p>
            <a:fld id="{A629078C-2997-4BCD-815D-A7F4823335D2}" type="datetime1">
              <a:rPr lang="en-US" sz="1600" b="1" smtClean="0">
                <a:solidFill>
                  <a:schemeClr val="bg1"/>
                </a:solidFill>
              </a:rPr>
              <a:t>7/12/2023</a:t>
            </a:fld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BA9E3618-8C0F-E091-B8DF-246BDD6467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z="1600" b="1" smtClean="0">
                <a:solidFill>
                  <a:schemeClr val="bg1"/>
                </a:solidFill>
              </a:rPr>
              <a:t>3</a:t>
            </a:fld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5DF1A9C-EF5D-57D0-9447-B4CEA3E2DF15}"/>
              </a:ext>
            </a:extLst>
          </p:cNvPr>
          <p:cNvSpPr txBox="1"/>
          <p:nvPr/>
        </p:nvSpPr>
        <p:spPr>
          <a:xfrm>
            <a:off x="381000" y="490964"/>
            <a:ext cx="611812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b="1" dirty="0">
                <a:solidFill>
                  <a:schemeClr val="bg1"/>
                </a:solidFill>
              </a:rPr>
              <a:t>Main problem HCV epidemiology and effects on human body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48B43C-BF63-88EA-B6AA-081AD61B297E}"/>
              </a:ext>
            </a:extLst>
          </p:cNvPr>
          <p:cNvSpPr txBox="1"/>
          <p:nvPr/>
        </p:nvSpPr>
        <p:spPr>
          <a:xfrm>
            <a:off x="682082" y="2458964"/>
            <a:ext cx="54649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HCV è il virus dell’epatite C il quale una volta che infetta una persona con la sua attività replicante arreca seri danni al fegato.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BA884C0-7A98-6153-9DBC-5AE717AEBC6E}"/>
              </a:ext>
            </a:extLst>
          </p:cNvPr>
          <p:cNvSpPr txBox="1"/>
          <p:nvPr/>
        </p:nvSpPr>
        <p:spPr>
          <a:xfrm>
            <a:off x="733102" y="3612308"/>
            <a:ext cx="53628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Il virus è particolarmente presente in alcune aree del nostro pianeta ed è agevolato nella sua proliferazione da determinati stili di vita.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25CC863-0A4D-9487-EDAD-F1593241D98E}"/>
              </a:ext>
            </a:extLst>
          </p:cNvPr>
          <p:cNvSpPr txBox="1"/>
          <p:nvPr/>
        </p:nvSpPr>
        <p:spPr>
          <a:xfrm>
            <a:off x="733102" y="4880019"/>
            <a:ext cx="5362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Il rischio che può risultare mortale per l’uomo è lo sviluppo della cirrosi.</a:t>
            </a:r>
          </a:p>
        </p:txBody>
      </p:sp>
      <p:pic>
        <p:nvPicPr>
          <p:cNvPr id="19" name="Picture 18" descr="A map of the world with different colored countries/regions&#10;&#10;Description automatically generated">
            <a:extLst>
              <a:ext uri="{FF2B5EF4-FFF2-40B4-BE49-F238E27FC236}">
                <a16:creationId xmlns:a16="http://schemas.microsoft.com/office/drawing/2014/main" id="{24ED691C-CFC2-B0B8-AFC7-B62FE2484B2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4848" y="2458964"/>
            <a:ext cx="5265534" cy="3768481"/>
          </a:xfrm>
          <a:prstGeom prst="rect">
            <a:avLst/>
          </a:prstGeom>
        </p:spPr>
      </p:pic>
      <p:pic>
        <p:nvPicPr>
          <p:cNvPr id="21" name="Picture 20" descr="A close-up of a cell&#10;&#10;Description automatically generated">
            <a:extLst>
              <a:ext uri="{FF2B5EF4-FFF2-40B4-BE49-F238E27FC236}">
                <a16:creationId xmlns:a16="http://schemas.microsoft.com/office/drawing/2014/main" id="{FE447F8B-69B0-8A96-9B60-3341FED8F54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9123" y="927941"/>
            <a:ext cx="1461289" cy="1461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6627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612B8B3-3FF5-D10E-587E-25A841B244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" y="-146337"/>
            <a:ext cx="12496800" cy="7150674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86644FC-A99C-95B7-CC79-635997D334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3B12A3-9E34-43A3-9F72-DE8FA7C3C326}" type="datetime1">
              <a:rPr lang="en-US" sz="1600" b="1" smtClean="0">
                <a:solidFill>
                  <a:schemeClr val="bg1"/>
                </a:solidFill>
              </a:rPr>
              <a:t>7/12/2023</a:t>
            </a:fld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52BD55-82D6-3297-6D22-0B0F13FF22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07838" y="6470704"/>
            <a:ext cx="973666" cy="274320"/>
          </a:xfrm>
        </p:spPr>
        <p:txBody>
          <a:bodyPr/>
          <a:lstStyle/>
          <a:p>
            <a:fld id="{4BA915EE-10CB-4CF1-8569-6154455DA573}" type="slidenum">
              <a:rPr lang="en-US" sz="1600" b="1" smtClean="0">
                <a:solidFill>
                  <a:schemeClr val="bg1"/>
                </a:solidFill>
              </a:rPr>
              <a:t>4</a:t>
            </a:fld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26267E0-B66B-0FD1-5A56-556663C4134A}"/>
              </a:ext>
            </a:extLst>
          </p:cNvPr>
          <p:cNvSpPr txBox="1"/>
          <p:nvPr/>
        </p:nvSpPr>
        <p:spPr>
          <a:xfrm>
            <a:off x="737419" y="253696"/>
            <a:ext cx="55355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b="1" dirty="0">
                <a:solidFill>
                  <a:schemeClr val="bg1"/>
                </a:solidFill>
              </a:rPr>
              <a:t>Fibrosis liver staging </a:t>
            </a:r>
          </a:p>
          <a:p>
            <a:pPr algn="ctr"/>
            <a:r>
              <a:rPr lang="it-IT" sz="3200" b="1" dirty="0">
                <a:solidFill>
                  <a:schemeClr val="bg1"/>
                </a:solidFill>
              </a:rPr>
              <a:t>&amp;</a:t>
            </a:r>
          </a:p>
          <a:p>
            <a:pPr algn="ctr"/>
            <a:r>
              <a:rPr lang="it-IT" sz="3200" b="1" dirty="0">
                <a:solidFill>
                  <a:schemeClr val="bg1"/>
                </a:solidFill>
              </a:rPr>
              <a:t> treatment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2455219-9358-44D2-460B-FC5CDFE6FDC9}"/>
              </a:ext>
            </a:extLst>
          </p:cNvPr>
          <p:cNvSpPr txBox="1"/>
          <p:nvPr/>
        </p:nvSpPr>
        <p:spPr>
          <a:xfrm>
            <a:off x="737419" y="2261419"/>
            <a:ext cx="5535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Classificazione della fibrosi epatica attraverso la scala METAVIR che prevede 4 gradi di danno epatico.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2E2B03-394A-66C0-819D-33125A0CA1CB}"/>
              </a:ext>
            </a:extLst>
          </p:cNvPr>
          <p:cNvSpPr txBox="1"/>
          <p:nvPr/>
        </p:nvSpPr>
        <p:spPr>
          <a:xfrm>
            <a:off x="737419" y="3429000"/>
            <a:ext cx="553556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dirty="0">
                <a:solidFill>
                  <a:schemeClr val="bg1"/>
                </a:solidFill>
              </a:rPr>
              <a:t>Il trattamento della fibrosi dipende dal suo stadio di avanzamento, ma in ogni caso prevede l’uso dell’interferone, e altri farmaci per combattere le complicanze in aggiunta si richiede uno stretto follow-up che prevede esami del sangue,  ecografia addominale e prelievo e biopsia epatica.</a:t>
            </a:r>
          </a:p>
        </p:txBody>
      </p:sp>
      <p:pic>
        <p:nvPicPr>
          <p:cNvPr id="8" name="Picture 7" descr="A diagram of a virus&#10;&#10;Description automatically generated">
            <a:extLst>
              <a:ext uri="{FF2B5EF4-FFF2-40B4-BE49-F238E27FC236}">
                <a16:creationId xmlns:a16="http://schemas.microsoft.com/office/drawing/2014/main" id="{8747A189-8C2C-79C3-1D6C-04203CB39C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3501" y="816077"/>
            <a:ext cx="2786686" cy="2771623"/>
          </a:xfrm>
          <a:prstGeom prst="rect">
            <a:avLst/>
          </a:prstGeom>
        </p:spPr>
      </p:pic>
      <p:pic>
        <p:nvPicPr>
          <p:cNvPr id="11" name="Picture 10" descr="A diagram of different types of liver&#10;&#10;Description automatically generated">
            <a:extLst>
              <a:ext uri="{FF2B5EF4-FFF2-40B4-BE49-F238E27FC236}">
                <a16:creationId xmlns:a16="http://schemas.microsoft.com/office/drawing/2014/main" id="{15524E70-0487-DADA-8A34-B9CAE9AB19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7339" y="3728952"/>
            <a:ext cx="4797242" cy="2500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2020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2FE7E31-FDDA-8F45-65D2-4A7B555D06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0734" y="-109323"/>
            <a:ext cx="12331342" cy="7076646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273816-7C37-C5A9-E92F-7DA7CF32DF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z="1600" b="1" smtClean="0">
                <a:solidFill>
                  <a:schemeClr val="bg1"/>
                </a:solidFill>
              </a:rPr>
              <a:t>5</a:t>
            </a:fld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F3A818F-5656-15C3-4F2F-E800DE7F9CD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24128" y="6331974"/>
            <a:ext cx="2154142" cy="413050"/>
          </a:xfrm>
        </p:spPr>
        <p:txBody>
          <a:bodyPr/>
          <a:lstStyle/>
          <a:p>
            <a:fld id="{698A0CF6-41ED-4E71-8AB3-CEDD25E3AAF7}" type="datetime1">
              <a:rPr lang="en-US" sz="1600" b="1" smtClean="0">
                <a:solidFill>
                  <a:schemeClr val="bg1"/>
                </a:solidFill>
              </a:rPr>
              <a:t>7/12/2023</a:t>
            </a:fld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38E34C-495F-EC5E-9C7D-D7D9F4CB34B6}"/>
              </a:ext>
            </a:extLst>
          </p:cNvPr>
          <p:cNvSpPr txBox="1"/>
          <p:nvPr/>
        </p:nvSpPr>
        <p:spPr>
          <a:xfrm>
            <a:off x="796413" y="511277"/>
            <a:ext cx="52995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b="1" dirty="0">
                <a:solidFill>
                  <a:schemeClr val="bg1"/>
                </a:solidFill>
              </a:rPr>
              <a:t>Business target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358628-BBC5-C77A-A0D8-DD8721CDB1D5}"/>
              </a:ext>
            </a:extLst>
          </p:cNvPr>
          <p:cNvSpPr txBox="1"/>
          <p:nvPr/>
        </p:nvSpPr>
        <p:spPr>
          <a:xfrm>
            <a:off x="860322" y="2463525"/>
            <a:ext cx="517176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it-IT" dirty="0">
                <a:solidFill>
                  <a:schemeClr val="bg1"/>
                </a:solidFill>
              </a:rPr>
              <a:t>Risparmio della spesa sanitaria dovuto alla diagnostica e al follow-up</a:t>
            </a:r>
          </a:p>
          <a:p>
            <a:endParaRPr lang="it-IT" dirty="0">
              <a:solidFill>
                <a:schemeClr val="bg1"/>
              </a:solidFill>
            </a:endParaRPr>
          </a:p>
          <a:p>
            <a:endParaRPr lang="it-IT" dirty="0">
              <a:solidFill>
                <a:schemeClr val="bg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it-IT" dirty="0">
                <a:solidFill>
                  <a:schemeClr val="bg1"/>
                </a:solidFill>
              </a:rPr>
              <a:t>Diminuzione del sovraccarico dei reperti specializzati nel trattamento della fibrosi epatica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it-IT" dirty="0">
              <a:solidFill>
                <a:schemeClr val="bg1"/>
              </a:solidFill>
            </a:endParaRPr>
          </a:p>
          <a:p>
            <a:endParaRPr lang="it-IT" dirty="0">
              <a:solidFill>
                <a:schemeClr val="bg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it-IT" dirty="0">
                <a:solidFill>
                  <a:schemeClr val="bg1"/>
                </a:solidFill>
              </a:rPr>
              <a:t>Migliore qualità di vita da parte dei pazienti affetti da queste problematiche.</a:t>
            </a:r>
          </a:p>
        </p:txBody>
      </p:sp>
      <p:pic>
        <p:nvPicPr>
          <p:cNvPr id="8" name="Picture 7" descr="A jar full of coins and money&#10;&#10;Description automatically generated">
            <a:extLst>
              <a:ext uri="{FF2B5EF4-FFF2-40B4-BE49-F238E27FC236}">
                <a16:creationId xmlns:a16="http://schemas.microsoft.com/office/drawing/2014/main" id="{5738337D-339A-3CA5-CA15-11C24EB725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2731" y="1912639"/>
            <a:ext cx="2751166" cy="1521339"/>
          </a:xfrm>
          <a:prstGeom prst="rect">
            <a:avLst/>
          </a:prstGeom>
        </p:spPr>
      </p:pic>
      <p:pic>
        <p:nvPicPr>
          <p:cNvPr id="10" name="Picture 9" descr="A person and person smiling and giving a thumbs up&#10;&#10;Description automatically generated">
            <a:extLst>
              <a:ext uri="{FF2B5EF4-FFF2-40B4-BE49-F238E27FC236}">
                <a16:creationId xmlns:a16="http://schemas.microsoft.com/office/drawing/2014/main" id="{985EEF78-83A7-4268-45E2-61C4933D6C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0040" y="3850206"/>
            <a:ext cx="2625678" cy="1750452"/>
          </a:xfrm>
          <a:prstGeom prst="rect">
            <a:avLst/>
          </a:prstGeom>
        </p:spPr>
      </p:pic>
      <p:pic>
        <p:nvPicPr>
          <p:cNvPr id="12" name="Picture 11" descr="A hand in blue glove holding a test tube with a label&#10;&#10;Description automatically generated">
            <a:extLst>
              <a:ext uri="{FF2B5EF4-FFF2-40B4-BE49-F238E27FC236}">
                <a16:creationId xmlns:a16="http://schemas.microsoft.com/office/drawing/2014/main" id="{66D1D106-6E4A-B383-F54F-305E2F33EE7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4524" y="3850205"/>
            <a:ext cx="1592013" cy="1262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0389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50A129C-39E6-CB2A-62C6-7968702946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7821" y="-120445"/>
            <a:ext cx="12409821" cy="7098889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7EA9084-9C4E-AB8A-9E44-EE1BFDA9FD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9C4FD-290B-47F1-AD34-3690D4308028}" type="datetime1">
              <a:rPr lang="en-US" sz="1800" b="1" smtClean="0">
                <a:solidFill>
                  <a:schemeClr val="bg1"/>
                </a:solidFill>
              </a:rPr>
              <a:t>7/12/2023</a:t>
            </a:fld>
            <a:endParaRPr lang="en-US" sz="1800" b="1" dirty="0">
              <a:solidFill>
                <a:schemeClr val="bg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7233FD-168B-36AB-A7D1-C379E4CE1B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z="1600" b="1" smtClean="0">
                <a:solidFill>
                  <a:schemeClr val="bg1"/>
                </a:solidFill>
              </a:rPr>
              <a:t>6</a:t>
            </a:fld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59C427-809B-7443-8EB2-DBCB15D02A45}"/>
              </a:ext>
            </a:extLst>
          </p:cNvPr>
          <p:cNvSpPr txBox="1"/>
          <p:nvPr/>
        </p:nvSpPr>
        <p:spPr>
          <a:xfrm>
            <a:off x="1479754" y="603147"/>
            <a:ext cx="42475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b="1" dirty="0">
                <a:solidFill>
                  <a:schemeClr val="bg1"/>
                </a:solidFill>
              </a:rPr>
              <a:t>Data Mining target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555B22-C0D9-74C1-FF67-4F41E53685CF}"/>
              </a:ext>
            </a:extLst>
          </p:cNvPr>
          <p:cNvSpPr txBox="1"/>
          <p:nvPr/>
        </p:nvSpPr>
        <p:spPr>
          <a:xfrm>
            <a:off x="658761" y="2199693"/>
            <a:ext cx="58895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dirty="0">
                <a:solidFill>
                  <a:schemeClr val="bg1"/>
                </a:solidFill>
              </a:rPr>
              <a:t>Gli obiettivi precedentemente visti per la parte business si traduco nei seguenti obiettivi di data mining sui quali andremo a lavorare per raggiungerli: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2F8E677-7214-F5F7-4691-AFC747D8BF42}"/>
              </a:ext>
            </a:extLst>
          </p:cNvPr>
          <p:cNvSpPr txBox="1"/>
          <p:nvPr/>
        </p:nvSpPr>
        <p:spPr>
          <a:xfrm>
            <a:off x="658761" y="3734978"/>
            <a:ext cx="588952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dirty="0">
                <a:solidFill>
                  <a:schemeClr val="bg1"/>
                </a:solidFill>
              </a:rPr>
              <a:t>Summarization &amp; descriction: per meglio capire come il problema affetta i pazienti e tirare fuori correlazioni presenti nei dati a disposizione.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it-IT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dirty="0">
                <a:solidFill>
                  <a:schemeClr val="bg1"/>
                </a:solidFill>
              </a:rPr>
              <a:t>Multi-class classification: riuscire a prevedere grazie alle feature di input la classe del danno epatico secondo la scala METAVIR.</a:t>
            </a:r>
          </a:p>
        </p:txBody>
      </p:sp>
      <p:pic>
        <p:nvPicPr>
          <p:cNvPr id="9" name="Picture 8" descr="A person writing on a glass board&#10;&#10;Description automatically generated">
            <a:extLst>
              <a:ext uri="{FF2B5EF4-FFF2-40B4-BE49-F238E27FC236}">
                <a16:creationId xmlns:a16="http://schemas.microsoft.com/office/drawing/2014/main" id="{20E04AA8-092E-4409-4D88-8572E4DE4D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8284" y="2958340"/>
            <a:ext cx="4437888" cy="2602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5358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75A782D-66B0-42D3-2CAB-F2407FE094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0560" y="-122396"/>
            <a:ext cx="12413120" cy="7102792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81FE7E8-24CD-198F-7D99-A1CD3E5453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2618" y="6470704"/>
            <a:ext cx="2154142" cy="274320"/>
          </a:xfrm>
        </p:spPr>
        <p:txBody>
          <a:bodyPr/>
          <a:lstStyle/>
          <a:p>
            <a:fld id="{3E4E54DC-22B4-4968-9B1B-44FA92650631}" type="datetime1">
              <a:rPr lang="en-US" sz="1600" b="1" smtClean="0">
                <a:solidFill>
                  <a:schemeClr val="bg1"/>
                </a:solidFill>
              </a:rPr>
              <a:t>7/12/2023</a:t>
            </a:fld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7C94B4-CF5F-8277-3EA2-64025040B1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z="1600" b="1" smtClean="0">
                <a:solidFill>
                  <a:schemeClr val="bg1"/>
                </a:solidFill>
              </a:rPr>
              <a:t>7</a:t>
            </a:fld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AD612E-D776-4C7B-E9EB-68FEE8FB08D6}"/>
              </a:ext>
            </a:extLst>
          </p:cNvPr>
          <p:cNvSpPr txBox="1"/>
          <p:nvPr/>
        </p:nvSpPr>
        <p:spPr>
          <a:xfrm>
            <a:off x="914400" y="511277"/>
            <a:ext cx="529958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b="1" dirty="0">
                <a:solidFill>
                  <a:schemeClr val="bg1"/>
                </a:solidFill>
              </a:rPr>
              <a:t>Strategy plan to achive our targets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8CA806-8DE8-2C72-CC25-BAB9FC0986AF}"/>
              </a:ext>
            </a:extLst>
          </p:cNvPr>
          <p:cNvSpPr txBox="1"/>
          <p:nvPr/>
        </p:nvSpPr>
        <p:spPr>
          <a:xfrm>
            <a:off x="580103" y="2160963"/>
            <a:ext cx="596818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dirty="0">
                <a:solidFill>
                  <a:schemeClr val="bg1"/>
                </a:solidFill>
              </a:rPr>
              <a:t>Partendo dal nostro dataset contenente dati riguardanti prelievi ematici, test diagnostici nonché dati biometreci su pazienti Egiziani e la classe di fibrosi abbiamo utilizzato la metodologia del CRISP-DM per la comprensione dei dati e la loro visualizzazione. Una volta conclusa la data understanding abbiamo ripulito i nostri dati tramite processi di data cleaning and data trasformation tesi a rimuovere valori nulli, outlier errori sui dati raccolti e provare a ridurre la dimensionalità del nostro dataset per cercare di abbassare la complessità del modello che abbiamo addestrato per il task di classificazione. Ogni passo del Crisp-DM ha portato alla stesura di report che sono stati documentati a corredo con il progetto presentato.</a:t>
            </a:r>
          </a:p>
        </p:txBody>
      </p:sp>
      <p:pic>
        <p:nvPicPr>
          <p:cNvPr id="10" name="Picture 9" descr="Diagram of a diagram of a data system&#10;&#10;Description automatically generated">
            <a:extLst>
              <a:ext uri="{FF2B5EF4-FFF2-40B4-BE49-F238E27FC236}">
                <a16:creationId xmlns:a16="http://schemas.microsoft.com/office/drawing/2014/main" id="{D0E94EB4-FD92-961B-2813-93904B2E48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8283" y="2075850"/>
            <a:ext cx="4387329" cy="4394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9488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4CE4E55-D178-4ACF-A9BF-07A0A4DE47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8049" y="-120960"/>
            <a:ext cx="12408098" cy="7099919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F19F87-9FB0-D089-4923-B55845410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88173" y="6465788"/>
            <a:ext cx="973666" cy="274320"/>
          </a:xfrm>
        </p:spPr>
        <p:txBody>
          <a:bodyPr/>
          <a:lstStyle/>
          <a:p>
            <a:fld id="{4BA915EE-10CB-4CF1-8569-6154455DA573}" type="slidenum">
              <a:rPr lang="en-US" sz="1600" b="1" smtClean="0">
                <a:solidFill>
                  <a:schemeClr val="bg1"/>
                </a:solidFill>
              </a:rPr>
              <a:t>8</a:t>
            </a:fld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A9E3A3-B413-14C7-CE57-19D10DBF67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68238-53AA-404E-9584-667AAC42AE9F}" type="datetime1">
              <a:rPr lang="en-US" sz="1600" b="1" smtClean="0">
                <a:solidFill>
                  <a:schemeClr val="bg1"/>
                </a:solidFill>
              </a:rPr>
              <a:t>7/12/2023</a:t>
            </a:fld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0681BC-572B-57DE-8777-B444387DEFD5}"/>
              </a:ext>
            </a:extLst>
          </p:cNvPr>
          <p:cNvSpPr txBox="1"/>
          <p:nvPr/>
        </p:nvSpPr>
        <p:spPr>
          <a:xfrm>
            <a:off x="1024128" y="550606"/>
            <a:ext cx="51422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b="1" dirty="0">
                <a:solidFill>
                  <a:schemeClr val="bg1"/>
                </a:solidFill>
              </a:rPr>
              <a:t>Findings in data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A932ECC-B457-881C-D1AF-8687FDA8C8E0}"/>
              </a:ext>
            </a:extLst>
          </p:cNvPr>
          <p:cNvSpPr txBox="1"/>
          <p:nvPr/>
        </p:nvSpPr>
        <p:spPr>
          <a:xfrm>
            <a:off x="875071" y="1720645"/>
            <a:ext cx="529132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it-IT" dirty="0">
                <a:solidFill>
                  <a:schemeClr val="bg1"/>
                </a:solidFill>
              </a:rPr>
              <a:t>La patologia nel campione è bilanciata ovvero affetta in egual misura sia uomini che donne con una differenza del 9%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it-IT" dirty="0">
              <a:solidFill>
                <a:schemeClr val="bg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it-IT" dirty="0">
                <a:solidFill>
                  <a:schemeClr val="bg1"/>
                </a:solidFill>
              </a:rPr>
              <a:t>I dati studianti non hanno una correlazione lineari come mostrato dai test eseguiti con i coefficienti di Pearson, Kendall e Spearman.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it-IT" dirty="0">
              <a:solidFill>
                <a:schemeClr val="bg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it-IT" dirty="0">
                <a:solidFill>
                  <a:schemeClr val="bg1"/>
                </a:solidFill>
              </a:rPr>
              <a:t>I valori delle analisi del fegato rimangono pressappoco stabili.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it-IT" dirty="0">
              <a:solidFill>
                <a:schemeClr val="bg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it-IT" dirty="0">
                <a:solidFill>
                  <a:schemeClr val="bg1"/>
                </a:solidFill>
              </a:rPr>
              <a:t>I valori dell’attività di sintesi polimerasica ovvero di replicazione del virus tendono a diminuire dopo le prime 12 settimane dal trattamento.</a:t>
            </a:r>
          </a:p>
        </p:txBody>
      </p:sp>
      <p:pic>
        <p:nvPicPr>
          <p:cNvPr id="14" name="Picture 13" descr="A colorful circle with white text&#10;&#10;Description automatically generated">
            <a:extLst>
              <a:ext uri="{FF2B5EF4-FFF2-40B4-BE49-F238E27FC236}">
                <a16:creationId xmlns:a16="http://schemas.microsoft.com/office/drawing/2014/main" id="{DB67D95C-8810-4B91-1BFB-DD86C64B65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8962" y="841582"/>
            <a:ext cx="2662915" cy="1758125"/>
          </a:xfrm>
          <a:prstGeom prst="rect">
            <a:avLst/>
          </a:prstGeom>
        </p:spPr>
      </p:pic>
      <p:pic>
        <p:nvPicPr>
          <p:cNvPr id="16" name="Picture 15" descr="A graph of different colored bars&#10;&#10;Description automatically generated">
            <a:extLst>
              <a:ext uri="{FF2B5EF4-FFF2-40B4-BE49-F238E27FC236}">
                <a16:creationId xmlns:a16="http://schemas.microsoft.com/office/drawing/2014/main" id="{D3E9B8B9-6524-DB72-88AD-59A991D038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3540" y="2075191"/>
            <a:ext cx="3113389" cy="2373320"/>
          </a:xfrm>
          <a:prstGeom prst="rect">
            <a:avLst/>
          </a:prstGeom>
        </p:spPr>
      </p:pic>
      <p:pic>
        <p:nvPicPr>
          <p:cNvPr id="20" name="Picture 19" descr="A close-up of a graph&#10;&#10;Description automatically generated">
            <a:extLst>
              <a:ext uri="{FF2B5EF4-FFF2-40B4-BE49-F238E27FC236}">
                <a16:creationId xmlns:a16="http://schemas.microsoft.com/office/drawing/2014/main" id="{7F336B1C-021D-4FE1-727F-42B801C541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9876" y="4448511"/>
            <a:ext cx="4578297" cy="1794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7574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F97290E-F4DD-968C-CA56-DADC5E1514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9022" y="-153899"/>
            <a:ext cx="12490041" cy="7165798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13A890F-3CB8-E584-599D-85B7C56298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043D6B-CE86-4796-8E81-5FC84D64D32C}" type="datetime1">
              <a:rPr lang="en-US" sz="1600" b="1" smtClean="0">
                <a:solidFill>
                  <a:schemeClr val="bg1"/>
                </a:solidFill>
              </a:rPr>
              <a:t>7/12/2023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FB23022-8B82-1DB2-AEE0-C4AE56FE5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z="1600" b="1" smtClean="0">
                <a:solidFill>
                  <a:schemeClr val="bg1"/>
                </a:solidFill>
              </a:rPr>
              <a:t>9</a:t>
            </a:fld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780918-D068-48ED-5DF3-D7500CE012AD}"/>
              </a:ext>
            </a:extLst>
          </p:cNvPr>
          <p:cNvSpPr txBox="1"/>
          <p:nvPr/>
        </p:nvSpPr>
        <p:spPr>
          <a:xfrm>
            <a:off x="737419" y="235974"/>
            <a:ext cx="560438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b="1" dirty="0">
                <a:solidFill>
                  <a:schemeClr val="bg1"/>
                </a:solidFill>
              </a:rPr>
              <a:t>Models trained for the multi-class task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A6EBDE-A64F-B278-9B66-C937D1C1012B}"/>
              </a:ext>
            </a:extLst>
          </p:cNvPr>
          <p:cNvSpPr txBox="1"/>
          <p:nvPr/>
        </p:nvSpPr>
        <p:spPr>
          <a:xfrm>
            <a:off x="737419" y="1695583"/>
            <a:ext cx="610583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dirty="0">
                <a:solidFill>
                  <a:schemeClr val="bg1"/>
                </a:solidFill>
              </a:rPr>
              <a:t>Il piano  di addestramento documentato in un report apposito ha previsto l’analisi comparativa di più modelli di apprendimento automatico supervisionato. In totale sono stati addestrati 18 modelli e di questi i migliori sono stati selezionati per l’ottimizzazione dei parametri. La scelta del miglior modello ha visto un confronto basata sull’accurancy la quale è stata valutata  su di un processo di ottimizzazione della cross-validation per il miglior numero di folds.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57D8BE-CCBA-2CEC-BCA6-FF820E4FF721}"/>
              </a:ext>
            </a:extLst>
          </p:cNvPr>
          <p:cNvSpPr txBox="1"/>
          <p:nvPr/>
        </p:nvSpPr>
        <p:spPr>
          <a:xfrm>
            <a:off x="1278192" y="4003907"/>
            <a:ext cx="2359742" cy="2277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400" dirty="0">
                <a:solidFill>
                  <a:schemeClr val="bg1"/>
                </a:solidFill>
              </a:rPr>
              <a:t>Decision tree c4.5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400" dirty="0">
                <a:solidFill>
                  <a:schemeClr val="bg1"/>
                </a:solidFill>
              </a:rPr>
              <a:t>Gaussian NB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400" dirty="0">
                <a:solidFill>
                  <a:schemeClr val="bg1"/>
                </a:solidFill>
              </a:rPr>
              <a:t>Multinomial NB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400" dirty="0">
                <a:solidFill>
                  <a:schemeClr val="bg1"/>
                </a:solidFill>
              </a:rPr>
              <a:t>Bernoulli NB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400" dirty="0">
                <a:solidFill>
                  <a:schemeClr val="bg1"/>
                </a:solidFill>
              </a:rPr>
              <a:t>Complement NB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>
                <a:solidFill>
                  <a:schemeClr val="bg1"/>
                </a:solidFill>
              </a:rPr>
              <a:t>RandomForest</a:t>
            </a:r>
            <a:endParaRPr lang="it-IT" sz="1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400" dirty="0">
                <a:solidFill>
                  <a:schemeClr val="bg1"/>
                </a:solidFill>
              </a:rPr>
              <a:t>Extra tree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400" dirty="0">
                <a:solidFill>
                  <a:schemeClr val="bg1"/>
                </a:solidFill>
              </a:rPr>
              <a:t>Ada Boost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400" dirty="0">
                <a:solidFill>
                  <a:schemeClr val="bg1"/>
                </a:solidFill>
              </a:rPr>
              <a:t>XGBoost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400" dirty="0">
                <a:solidFill>
                  <a:schemeClr val="bg1"/>
                </a:solidFill>
              </a:rPr>
              <a:t>Gradient Boost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38A9E3E-CEBC-16BA-7BB2-B3270A46072A}"/>
              </a:ext>
            </a:extLst>
          </p:cNvPr>
          <p:cNvSpPr txBox="1"/>
          <p:nvPr/>
        </p:nvSpPr>
        <p:spPr>
          <a:xfrm>
            <a:off x="3637934" y="4003907"/>
            <a:ext cx="255638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400" dirty="0">
                <a:solidFill>
                  <a:schemeClr val="bg1"/>
                </a:solidFill>
              </a:rPr>
              <a:t>Logistic Rgression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400" dirty="0">
                <a:solidFill>
                  <a:schemeClr val="bg1"/>
                </a:solidFill>
              </a:rPr>
              <a:t>Ridge Regression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400" dirty="0">
                <a:solidFill>
                  <a:schemeClr val="bg1"/>
                </a:solidFill>
              </a:rPr>
              <a:t>SVM coefficient 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400" dirty="0">
                <a:solidFill>
                  <a:schemeClr val="bg1"/>
                </a:solidFill>
              </a:rPr>
              <a:t>SVM coefficient NU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400" dirty="0">
                <a:solidFill>
                  <a:schemeClr val="bg1"/>
                </a:solidFill>
              </a:rPr>
              <a:t>Linear SVM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400" dirty="0">
                <a:solidFill>
                  <a:schemeClr val="bg1"/>
                </a:solidFill>
              </a:rPr>
              <a:t>Sthocastic Gradient Descent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400" dirty="0">
                <a:solidFill>
                  <a:schemeClr val="bg1"/>
                </a:solidFill>
              </a:rPr>
              <a:t>Perceptron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400" dirty="0">
                <a:solidFill>
                  <a:schemeClr val="bg1"/>
                </a:solidFill>
              </a:rPr>
              <a:t>Multi-layer Perceptron</a:t>
            </a:r>
          </a:p>
        </p:txBody>
      </p:sp>
    </p:spTree>
    <p:extLst>
      <p:ext uri="{BB962C8B-B14F-4D97-AF65-F5344CB8AC3E}">
        <p14:creationId xmlns:p14="http://schemas.microsoft.com/office/powerpoint/2010/main" val="107457862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rgbClr val="2E2B21"/>
      </a:dk1>
      <a:lt1>
        <a:srgbClr val="FFFFFF"/>
      </a:lt1>
      <a:dk2>
        <a:srgbClr val="605B4F"/>
      </a:dk2>
      <a:lt2>
        <a:srgbClr val="D8D6BE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8000"/>
              </a:schemeClr>
              <a:schemeClr val="phClr">
                <a:shade val="89000"/>
                <a:satMod val="145000"/>
              </a:schemeClr>
            </a:duotone>
          </a:blip>
          <a:tile tx="0" ty="0" sx="32000" sy="32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tint val="98000"/>
              </a:schemeClr>
              <a:schemeClr val="phClr">
                <a:shade val="95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090DCB5F-146D-478A-852A-34B16FE9F3A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260</TotalTime>
  <Words>617</Words>
  <Application>Microsoft Office PowerPoint</Application>
  <PresentationFormat>Widescreen</PresentationFormat>
  <Paragraphs>81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Arial</vt:lpstr>
      <vt:lpstr>Calibri</vt:lpstr>
      <vt:lpstr>Tw Cen MT</vt:lpstr>
      <vt:lpstr>Tw Cen MT Condensed</vt:lpstr>
      <vt:lpstr>Wingdings</vt:lpstr>
      <vt:lpstr>Wingdings 3</vt:lpstr>
      <vt:lpstr>Integral</vt:lpstr>
      <vt:lpstr>Data mining project: fibrosis liver staging classification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mining project: fibrosis liver staging classification </dc:title>
  <dc:creator>DIEGO MICCOLI</dc:creator>
  <cp:lastModifiedBy>DIEGO MICCOLI</cp:lastModifiedBy>
  <cp:revision>13</cp:revision>
  <dcterms:created xsi:type="dcterms:W3CDTF">2023-07-11T19:06:33Z</dcterms:created>
  <dcterms:modified xsi:type="dcterms:W3CDTF">2023-07-12T12:15:14Z</dcterms:modified>
</cp:coreProperties>
</file>